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0" r:id="rId4"/>
    <p:sldId id="261" r:id="rId5"/>
    <p:sldId id="262" r:id="rId6"/>
    <p:sldId id="266" r:id="rId7"/>
    <p:sldId id="259" r:id="rId8"/>
    <p:sldId id="267" r:id="rId9"/>
    <p:sldId id="272" r:id="rId10"/>
    <p:sldId id="270" r:id="rId11"/>
    <p:sldId id="268" r:id="rId12"/>
    <p:sldId id="256" r:id="rId13"/>
    <p:sldId id="263" r:id="rId14"/>
    <p:sldId id="271" r:id="rId15"/>
    <p:sldId id="273" r:id="rId16"/>
    <p:sldId id="274" r:id="rId17"/>
    <p:sldId id="275" r:id="rId18"/>
    <p:sldId id="276" r:id="rId19"/>
    <p:sldId id="278" r:id="rId20"/>
    <p:sldId id="269" r:id="rId21"/>
    <p:sldId id="279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274"/>
    <a:srgbClr val="DD852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1"/>
    <p:restoredTop sz="96341"/>
  </p:normalViewPr>
  <p:slideViewPr>
    <p:cSldViewPr snapToGrid="0" snapToObjects="1">
      <p:cViewPr>
        <p:scale>
          <a:sx n="62" d="100"/>
          <a:sy n="62" d="100"/>
        </p:scale>
        <p:origin x="-996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87DBD-1F6F-CA48-B773-A99843533DC4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56B2C-43DD-A94C-AADA-E6B0933500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95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b83741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5b83741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6179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a91a4ad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ba91a4adb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04" name="Google Shape;404;gba91a4adb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1473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5b83741e2_0_3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5b83741e2_0_3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988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c92653d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c92653d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5263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5b83741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5b83741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3895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27" name="Google Shape;42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6578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8709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1c16c8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891c16c8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0" name="Google Shape;500;g891c16c8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59608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9e3451ae1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b9e3451ae1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1" name="Google Shape;461;gb9e3451ae1_2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68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41" name="Google Shape;54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635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1493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e3451ae1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b9e3451ae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690351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57" name="Google Shape;55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3097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9e3451ae1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b9e3451ae1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68" name="Google Shape;568;gb9e3451ae1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7388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e3451ae1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b9e3451a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79607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439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e2bf9c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b9e2bf9c6f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b9e2bf9c6f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015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3" name="Google Shape;34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4416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b83741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b83741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1376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9e2bf9c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b9e2bf9c6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59" name="Google Shape;159;gb9e2bf9c6f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609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87" name="Google Shape;3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6172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2731A-1FE9-2447-B961-5392290B6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DFA5B5-87C0-2049-B480-712390B64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C55C9A-067D-8B4D-9061-D647017A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5C4B76-C583-324A-9E70-74543975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DB5982-C6F9-3742-BB74-B71F0E6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4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D7DF58-D272-3948-95B2-646BF9AC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D795D6-1A50-4F42-A03C-490D1AA23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330E8F-3FF7-8943-8EF9-49494F69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AA6789-0EFC-1F41-B67C-46E67466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3CE03B-0FD2-F14D-87FD-01C3CB87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216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1DC3A0-058A-9448-8BD1-1D1B744A6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DB732B4-DA5A-164C-AB73-8E06F843A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46227F-4A9A-4F40-92B4-D092BE7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B2C017-814F-E946-9865-E9D87EF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742CD6-0EC1-5C41-8C4C-088A16E8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667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23068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10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85800" y="2371746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57142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1219170" lvl="1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1780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7592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42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1816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6358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104303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ctrTitle"/>
          </p:nvPr>
        </p:nvSpPr>
        <p:spPr>
          <a:xfrm>
            <a:off x="1346610" y="2759429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34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195883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2A8A6-6475-4248-9098-494F4714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D70680-A2A7-8C4B-A7D6-3D87262C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D27464-4EB9-694F-883D-F17C03B0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36E0A-E3F6-7948-A3D2-53001474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CBF9CD-987D-C049-990C-27E5125C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8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B37CA1-A1A1-864C-BA06-1D717DE8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247079-4CA4-984C-A1C0-653A695B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098C5A-138A-684A-8E5A-8D665493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411469-A7FD-DC4D-B478-AC6F3DE4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57A5A2-508A-374E-9178-FF4ED84A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22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DFBDC4-7CDF-9F44-AC24-7938A8F9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49746F-5486-D949-A7D4-89AD10C2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9C81C4-A775-3A40-83DD-06300FD2E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5BF3F1-52BF-9E4C-B0CB-A4399BF1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0521C3-73C4-8B4A-B64D-A7D5A343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FF1E62-70B0-9D4C-986B-D741668A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997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8030C-0D6B-8D49-83C4-F40DC51E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71DD14-5D8B-474F-BB2E-654A7CC2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65AB6FC-412A-C948-B757-C2FDF48EF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D2038D-790E-454D-A21E-A455D22A5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1445C46-9A6C-1940-B97D-297A7EF73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F059A5B-4D99-6F49-BA1B-DB3BFCE6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097AA8-A083-AC4A-ABD6-B806AFB8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37D784D-6D70-044A-90F2-63594127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81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D1F121-D929-8047-9A6A-41A9673B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797AFE-AC3F-8F41-883A-7C389653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F87B2B-6986-594D-B227-105DB700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F1129D-391B-CD47-9F30-69EA65DF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858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A5CE02-6EBA-4048-A6EC-6FBB760E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347C86-074C-DC49-A09F-04E07D8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FB9719-101D-7D4D-A271-FFF1BA8A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617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ECBCF6-FDA3-EC41-9566-2AB6C864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38E4D1-92E7-0949-A49C-F9CB49E5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2B58554-D28B-0D4D-9CD8-03FA39B5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175DFB-E7A2-DC41-9DE1-572C0D2E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2B6609-869B-1941-B320-770BFF72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C31CF0-FD42-8C48-9E2D-4BEED7AD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30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E969DF-A0DA-C840-ADDF-7045C887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4657D2-67F0-D447-B97A-FCB7537E5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371BF1-8600-AC4D-B628-F1AC289E1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671EB0F-F8B4-6A48-8F58-BF8944E7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2EED5D-61A4-F949-9D34-9AA40A7E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B7CADC-A333-0240-8606-032DDFD2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695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51698D4-EBAA-1949-9828-BB92F8B5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B05FF9-DF55-D948-A23B-14CA7985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9628DF-1F74-0945-92E6-09F351A77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9A41E-94D7-3F48-8964-EF97D918CF0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C518A6-6618-BC45-BD88-75B48D1AC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400062-08A2-8A47-9E8B-F2593045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ADFE3-4038-ED4F-BD81-DF1E9305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52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736468"/>
            <a:ext cx="12192000" cy="62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0"/>
            <a:ext cx="12192000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324267" y="53401"/>
            <a:ext cx="6939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667" b="1">
              <a:solidFill>
                <a:srgbClr val="FFFFFF"/>
              </a:solidFill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93900"/>
            <a:ext cx="7620000" cy="287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35601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400"/>
            </a:pPr>
            <a:r>
              <a:rPr lang="en" sz="3867" b="1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3867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7405980" y="1451943"/>
            <a:ext cx="1738033" cy="1741759"/>
            <a:chOff x="403166" y="1435608"/>
            <a:chExt cx="2456700" cy="2596024"/>
          </a:xfrm>
        </p:grpSpPr>
        <p:sp>
          <p:nvSpPr>
            <p:cNvPr id="408" name="Google Shape;408;p6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09" name="Google Shape;409;p63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6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6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63"/>
          <p:cNvSpPr txBox="1"/>
          <p:nvPr/>
        </p:nvSpPr>
        <p:spPr>
          <a:xfrm>
            <a:off x="7175656" y="3574769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9592885" y="3570972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63"/>
          <p:cNvGrpSpPr/>
          <p:nvPr/>
        </p:nvGrpSpPr>
        <p:grpSpPr>
          <a:xfrm>
            <a:off x="10199333" y="1419810"/>
            <a:ext cx="1690865" cy="1769749"/>
            <a:chOff x="3363489" y="1435608"/>
            <a:chExt cx="2456700" cy="2592406"/>
          </a:xfrm>
        </p:grpSpPr>
        <p:pic>
          <p:nvPicPr>
            <p:cNvPr id="415" name="Google Shape;415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3"/>
          <p:cNvSpPr txBox="1"/>
          <p:nvPr/>
        </p:nvSpPr>
        <p:spPr>
          <a:xfrm>
            <a:off x="7175656" y="6147843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9575255" y="6183764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63"/>
          <p:cNvGrpSpPr/>
          <p:nvPr/>
        </p:nvGrpSpPr>
        <p:grpSpPr>
          <a:xfrm>
            <a:off x="7405893" y="4187316"/>
            <a:ext cx="2072472" cy="1996160"/>
            <a:chOff x="6338184" y="1435608"/>
            <a:chExt cx="2456700" cy="2596011"/>
          </a:xfrm>
        </p:grpSpPr>
        <p:sp>
          <p:nvSpPr>
            <p:cNvPr id="422" name="Google Shape;422;p6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6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63"/>
          <p:cNvGrpSpPr/>
          <p:nvPr/>
        </p:nvGrpSpPr>
        <p:grpSpPr>
          <a:xfrm>
            <a:off x="10234560" y="4288683"/>
            <a:ext cx="1655488" cy="1725451"/>
            <a:chOff x="9314007" y="1435608"/>
            <a:chExt cx="2456700" cy="2604323"/>
          </a:xfrm>
        </p:grpSpPr>
        <p:grpSp>
          <p:nvGrpSpPr>
            <p:cNvPr id="427" name="Google Shape;427;p6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28" name="Google Shape;428;p6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29" name="Google Shape;429;p6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6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31" name="Google Shape;431;p6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63"/>
          <p:cNvSpPr txBox="1"/>
          <p:nvPr/>
        </p:nvSpPr>
        <p:spPr>
          <a:xfrm>
            <a:off x="458000" y="1524271"/>
            <a:ext cx="6741600" cy="4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lang="en" sz="2667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grade enrolled students while Admin can manage users, add/drop courses to catalog, assign courses to Professors.</a:t>
            </a:r>
            <a:endParaRPr sz="26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" name="Google Shape;135;p30">
            <a:extLst>
              <a:ext uri="{FF2B5EF4-FFF2-40B4-BE49-F238E27FC236}">
                <a16:creationId xmlns:a16="http://schemas.microsoft.com/office/drawing/2014/main" xmlns="" id="{14959DC9-B54C-0E4E-B54E-6F5B4D4662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263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1"/>
            <a:ext cx="12192000" cy="630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2626400" y="2388873"/>
            <a:ext cx="6939200" cy="192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5467" dirty="0">
                <a:solidFill>
                  <a:srgbClr val="FFFFFF"/>
                </a:solidFill>
              </a:rPr>
              <a:t>Brief Overview of the Problem Statement</a:t>
            </a:r>
            <a:endParaRPr sz="5467" dirty="0">
              <a:solidFill>
                <a:srgbClr val="FFFFFF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8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4">
            <a:extLst>
              <a:ext uri="{FF2B5EF4-FFF2-40B4-BE49-F238E27FC236}">
                <a16:creationId xmlns:a16="http://schemas.microsoft.com/office/drawing/2014/main" xmlns="" id="{1FB06546-05D4-0943-BE47-787B5B05D820}"/>
              </a:ext>
            </a:extLst>
          </p:cNvPr>
          <p:cNvSpPr/>
          <p:nvPr/>
        </p:nvSpPr>
        <p:spPr>
          <a:xfrm>
            <a:off x="3710012" y="540698"/>
            <a:ext cx="4321600" cy="7004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Course Management System </a:t>
            </a:r>
            <a:b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(CRS)</a:t>
            </a:r>
            <a:endParaRPr sz="17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00;p34">
            <a:extLst>
              <a:ext uri="{FF2B5EF4-FFF2-40B4-BE49-F238E27FC236}">
                <a16:creationId xmlns:a16="http://schemas.microsoft.com/office/drawing/2014/main" xmlns="" id="{81C4133C-E48D-3343-8443-CC82A32815E8}"/>
              </a:ext>
            </a:extLst>
          </p:cNvPr>
          <p:cNvSpPr/>
          <p:nvPr/>
        </p:nvSpPr>
        <p:spPr>
          <a:xfrm>
            <a:off x="544254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01;p34">
            <a:extLst>
              <a:ext uri="{FF2B5EF4-FFF2-40B4-BE49-F238E27FC236}">
                <a16:creationId xmlns:a16="http://schemas.microsoft.com/office/drawing/2014/main" xmlns="" id="{F29E352A-9ACA-5040-98F0-839481BC0B82}"/>
              </a:ext>
            </a:extLst>
          </p:cNvPr>
          <p:cNvSpPr/>
          <p:nvPr/>
        </p:nvSpPr>
        <p:spPr>
          <a:xfrm>
            <a:off x="4523812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8;p34">
            <a:extLst>
              <a:ext uri="{FF2B5EF4-FFF2-40B4-BE49-F238E27FC236}">
                <a16:creationId xmlns:a16="http://schemas.microsoft.com/office/drawing/2014/main" xmlns="" id="{685B3D35-6A49-B04A-8FF8-972805881BF9}"/>
              </a:ext>
            </a:extLst>
          </p:cNvPr>
          <p:cNvSpPr/>
          <p:nvPr/>
        </p:nvSpPr>
        <p:spPr>
          <a:xfrm>
            <a:off x="8742323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99;p34">
            <a:extLst>
              <a:ext uri="{FF2B5EF4-FFF2-40B4-BE49-F238E27FC236}">
                <a16:creationId xmlns:a16="http://schemas.microsoft.com/office/drawing/2014/main" xmlns="" id="{55C9C37F-3733-DD42-B886-F7C5D6C0E1A2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379700" y="1732211"/>
            <a:ext cx="982227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99;p34">
            <a:extLst>
              <a:ext uri="{FF2B5EF4-FFF2-40B4-BE49-F238E27FC236}">
                <a16:creationId xmlns:a16="http://schemas.microsoft.com/office/drawing/2014/main" xmlns="" id="{9E3CD7D0-FEB7-4344-AC0E-AA0E993DB5E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891254" y="890898"/>
            <a:ext cx="1818758" cy="1332428"/>
          </a:xfrm>
          <a:prstGeom prst="bentConnector3">
            <a:avLst>
              <a:gd name="adj1" fmla="val 30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99;p34">
            <a:extLst>
              <a:ext uri="{FF2B5EF4-FFF2-40B4-BE49-F238E27FC236}">
                <a16:creationId xmlns:a16="http://schemas.microsoft.com/office/drawing/2014/main" xmlns="" id="{561B7766-E14E-F241-88CF-76C5DD20AE51}"/>
              </a:ext>
            </a:extLst>
          </p:cNvPr>
          <p:cNvCxnSpPr>
            <a:cxnSpLocks/>
            <a:stCxn id="7" idx="0"/>
            <a:endCxn id="4" idx="3"/>
          </p:cNvCxnSpPr>
          <p:nvPr/>
        </p:nvCxnSpPr>
        <p:spPr>
          <a:xfrm rot="16200000" flipV="1">
            <a:off x="8394255" y="528256"/>
            <a:ext cx="1332427" cy="2057711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3;p34">
            <a:extLst>
              <a:ext uri="{FF2B5EF4-FFF2-40B4-BE49-F238E27FC236}">
                <a16:creationId xmlns:a16="http://schemas.microsoft.com/office/drawing/2014/main" xmlns="" id="{7205EC75-CEDA-5741-86EF-A86B238236C2}"/>
              </a:ext>
            </a:extLst>
          </p:cNvPr>
          <p:cNvSpPr txBox="1"/>
          <p:nvPr/>
        </p:nvSpPr>
        <p:spPr>
          <a:xfrm>
            <a:off x="310454" y="3240388"/>
            <a:ext cx="3161600" cy="26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Add/Drop Course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</a:t>
            </a:r>
            <a:r>
              <a:rPr lang="en-IN" sz="1733" dirty="0">
                <a:solidFill>
                  <a:schemeClr val="dk1"/>
                </a:solidFill>
              </a:rPr>
              <a:t>themselves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View Registered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US" sz="1733" dirty="0">
                <a:solidFill>
                  <a:schemeClr val="dk1"/>
                </a:solidFill>
              </a:rPr>
              <a:t>Pay Fee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</a:t>
            </a:r>
            <a:r>
              <a:rPr lang="en-US" sz="1733" dirty="0">
                <a:solidFill>
                  <a:schemeClr val="dk1"/>
                </a:solidFill>
              </a:rPr>
              <a:t>Report Card</a:t>
            </a:r>
            <a:endParaRPr sz="1733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733" dirty="0">
              <a:solidFill>
                <a:schemeClr val="dk1"/>
              </a:solidFill>
            </a:endParaRPr>
          </a:p>
        </p:txBody>
      </p:sp>
      <p:sp>
        <p:nvSpPr>
          <p:cNvPr id="21" name="Google Shape;204;p34">
            <a:extLst>
              <a:ext uri="{FF2B5EF4-FFF2-40B4-BE49-F238E27FC236}">
                <a16:creationId xmlns:a16="http://schemas.microsoft.com/office/drawing/2014/main" xmlns="" id="{179879D3-95DB-EE46-AFEE-0EF45CADD9DF}"/>
              </a:ext>
            </a:extLst>
          </p:cNvPr>
          <p:cNvSpPr txBox="1"/>
          <p:nvPr/>
        </p:nvSpPr>
        <p:spPr>
          <a:xfrm>
            <a:off x="4051347" y="3205553"/>
            <a:ext cx="3638929" cy="239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Add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Assign Course to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Approve Student Registration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Add/Delete Courses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Pending Admissions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Update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Generate Report Card</a:t>
            </a:r>
            <a:endParaRPr sz="2400" dirty="0"/>
          </a:p>
        </p:txBody>
      </p:sp>
      <p:sp>
        <p:nvSpPr>
          <p:cNvPr id="23" name="Google Shape;205;p34">
            <a:extLst>
              <a:ext uri="{FF2B5EF4-FFF2-40B4-BE49-F238E27FC236}">
                <a16:creationId xmlns:a16="http://schemas.microsoft.com/office/drawing/2014/main" xmlns="" id="{0AD8DACB-4180-DA49-A591-495C36220499}"/>
              </a:ext>
            </a:extLst>
          </p:cNvPr>
          <p:cNvSpPr txBox="1"/>
          <p:nvPr/>
        </p:nvSpPr>
        <p:spPr>
          <a:xfrm>
            <a:off x="8426954" y="3205553"/>
            <a:ext cx="3145200" cy="177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Grade Students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Courses to Teach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Registered Students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Details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Courses</a:t>
            </a:r>
            <a:endParaRPr sz="2400" dirty="0"/>
          </a:p>
        </p:txBody>
      </p:sp>
      <p:pic>
        <p:nvPicPr>
          <p:cNvPr id="24" name="Google Shape;195;p34">
            <a:extLst>
              <a:ext uri="{FF2B5EF4-FFF2-40B4-BE49-F238E27FC236}">
                <a16:creationId xmlns:a16="http://schemas.microsoft.com/office/drawing/2014/main" xmlns="" id="{D03D242C-ECD9-1A45-B414-972B3DBE75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881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-48859"/>
            <a:ext cx="12192000" cy="630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9813279" y="1831219"/>
            <a:ext cx="1159521" cy="1522399"/>
          </a:xfrm>
          <a:prstGeom prst="flowChartMagneticDisk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i="1" dirty="0"/>
              <a:t>MySQL</a:t>
            </a:r>
            <a:endParaRPr sz="2400" i="1" dirty="0"/>
          </a:p>
          <a:p>
            <a:pPr algn="ctr"/>
            <a:r>
              <a:rPr lang="en" sz="2400" i="1" dirty="0"/>
              <a:t>  DB</a:t>
            </a:r>
            <a:endParaRPr sz="2400" i="1" dirty="0"/>
          </a:p>
        </p:txBody>
      </p:sp>
      <p:sp>
        <p:nvSpPr>
          <p:cNvPr id="217" name="Google Shape;217;p35"/>
          <p:cNvSpPr txBox="1"/>
          <p:nvPr/>
        </p:nvSpPr>
        <p:spPr>
          <a:xfrm>
            <a:off x="3821997" y="4077077"/>
            <a:ext cx="5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UI</a:t>
            </a:r>
            <a:endParaRPr sz="2400" i="1" dirty="0"/>
          </a:p>
        </p:txBody>
      </p:sp>
      <p:sp>
        <p:nvSpPr>
          <p:cNvPr id="218" name="Google Shape;218;p35"/>
          <p:cNvSpPr txBox="1"/>
          <p:nvPr/>
        </p:nvSpPr>
        <p:spPr>
          <a:xfrm>
            <a:off x="4985614" y="4067484"/>
            <a:ext cx="245881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Business Code</a:t>
            </a:r>
            <a:endParaRPr sz="2400" i="1" dirty="0"/>
          </a:p>
        </p:txBody>
      </p:sp>
      <p:sp>
        <p:nvSpPr>
          <p:cNvPr id="219" name="Google Shape;219;p35"/>
          <p:cNvSpPr txBox="1"/>
          <p:nvPr/>
        </p:nvSpPr>
        <p:spPr>
          <a:xfrm>
            <a:off x="7103232" y="4067485"/>
            <a:ext cx="223642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Database Code</a:t>
            </a:r>
            <a:endParaRPr sz="2400" i="1" dirty="0"/>
          </a:p>
        </p:txBody>
      </p:sp>
      <p:sp>
        <p:nvSpPr>
          <p:cNvPr id="220" name="Google Shape;220;p35"/>
          <p:cNvSpPr txBox="1"/>
          <p:nvPr/>
        </p:nvSpPr>
        <p:spPr>
          <a:xfrm>
            <a:off x="3350588" y="4507692"/>
            <a:ext cx="141487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(Client Package)</a:t>
            </a:r>
            <a:endParaRPr sz="2400" i="1" dirty="0"/>
          </a:p>
        </p:txBody>
      </p:sp>
      <p:sp>
        <p:nvSpPr>
          <p:cNvPr id="221" name="Google Shape;221;p35"/>
          <p:cNvSpPr txBox="1"/>
          <p:nvPr/>
        </p:nvSpPr>
        <p:spPr>
          <a:xfrm>
            <a:off x="5339606" y="4529134"/>
            <a:ext cx="140737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(Service Package)</a:t>
            </a:r>
            <a:endParaRPr sz="2400" i="1" dirty="0"/>
          </a:p>
        </p:txBody>
      </p:sp>
      <p:sp>
        <p:nvSpPr>
          <p:cNvPr id="222" name="Google Shape;222;p35"/>
          <p:cNvSpPr txBox="1"/>
          <p:nvPr/>
        </p:nvSpPr>
        <p:spPr>
          <a:xfrm>
            <a:off x="7366608" y="4478170"/>
            <a:ext cx="152156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(Dao Package)</a:t>
            </a:r>
            <a:endParaRPr sz="2400" i="1" dirty="0"/>
          </a:p>
        </p:txBody>
      </p:sp>
      <p:sp>
        <p:nvSpPr>
          <p:cNvPr id="223" name="Google Shape;223;p35"/>
          <p:cNvSpPr/>
          <p:nvPr/>
        </p:nvSpPr>
        <p:spPr>
          <a:xfrm>
            <a:off x="3894070" y="1080417"/>
            <a:ext cx="337697" cy="2971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5"/>
          <p:cNvSpPr/>
          <p:nvPr/>
        </p:nvSpPr>
        <p:spPr>
          <a:xfrm>
            <a:off x="5894224" y="1117600"/>
            <a:ext cx="285864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Google Shape;225;p35"/>
          <p:cNvSpPr/>
          <p:nvPr/>
        </p:nvSpPr>
        <p:spPr>
          <a:xfrm>
            <a:off x="7958403" y="1102319"/>
            <a:ext cx="337979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5"/>
          <p:cNvSpPr/>
          <p:nvPr/>
        </p:nvSpPr>
        <p:spPr>
          <a:xfrm rot="10800000" flipH="1">
            <a:off x="4478808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35"/>
          <p:cNvSpPr/>
          <p:nvPr/>
        </p:nvSpPr>
        <p:spPr>
          <a:xfrm rot="10800000" flipH="1">
            <a:off x="187938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35"/>
          <p:cNvSpPr/>
          <p:nvPr/>
        </p:nvSpPr>
        <p:spPr>
          <a:xfrm rot="10800000" flipH="1">
            <a:off x="651971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35"/>
          <p:cNvSpPr/>
          <p:nvPr/>
        </p:nvSpPr>
        <p:spPr>
          <a:xfrm rot="10800000" flipH="1">
            <a:off x="8491530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35"/>
          <p:cNvSpPr/>
          <p:nvPr/>
        </p:nvSpPr>
        <p:spPr>
          <a:xfrm rot="10800000">
            <a:off x="1870173" y="2796793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4478808" y="2794066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6519716" y="2813594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233;p35"/>
          <p:cNvSpPr/>
          <p:nvPr/>
        </p:nvSpPr>
        <p:spPr>
          <a:xfrm rot="10800000">
            <a:off x="8471017" y="2793225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536;p72">
            <a:extLst>
              <a:ext uri="{FF2B5EF4-FFF2-40B4-BE49-F238E27FC236}">
                <a16:creationId xmlns:a16="http://schemas.microsoft.com/office/drawing/2014/main" xmlns="" id="{CDE67E26-7DA0-194D-9376-D7D783FEDC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305" t="12929"/>
          <a:stretch/>
        </p:blipFill>
        <p:spPr>
          <a:xfrm>
            <a:off x="9756397" y="3445117"/>
            <a:ext cx="1273284" cy="73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31;p72">
            <a:extLst>
              <a:ext uri="{FF2B5EF4-FFF2-40B4-BE49-F238E27FC236}">
                <a16:creationId xmlns:a16="http://schemas.microsoft.com/office/drawing/2014/main" xmlns="" id="{16473428-7E41-364C-A17F-913B527BFDB4}"/>
              </a:ext>
            </a:extLst>
          </p:cNvPr>
          <p:cNvSpPr txBox="1"/>
          <p:nvPr/>
        </p:nvSpPr>
        <p:spPr>
          <a:xfrm>
            <a:off x="1777821" y="2029372"/>
            <a:ext cx="134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544;p72">
            <a:extLst>
              <a:ext uri="{FF2B5EF4-FFF2-40B4-BE49-F238E27FC236}">
                <a16:creationId xmlns:a16="http://schemas.microsoft.com/office/drawing/2014/main" xmlns="" id="{6B65FC08-2FF0-A34A-8C2B-815B87A8E087}"/>
              </a:ext>
            </a:extLst>
          </p:cNvPr>
          <p:cNvSpPr txBox="1"/>
          <p:nvPr/>
        </p:nvSpPr>
        <p:spPr>
          <a:xfrm>
            <a:off x="1767664" y="2893149"/>
            <a:ext cx="1412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" name="Google Shape;529;p72">
            <a:extLst>
              <a:ext uri="{FF2B5EF4-FFF2-40B4-BE49-F238E27FC236}">
                <a16:creationId xmlns:a16="http://schemas.microsoft.com/office/drawing/2014/main" xmlns="" id="{EB1EB7DE-FE4D-BC45-B39E-7CA60996A7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99" y="2015215"/>
            <a:ext cx="892471" cy="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32;p72">
            <a:extLst>
              <a:ext uri="{FF2B5EF4-FFF2-40B4-BE49-F238E27FC236}">
                <a16:creationId xmlns:a16="http://schemas.microsoft.com/office/drawing/2014/main" xmlns="" id="{9506E15B-36C1-DF46-8C9E-BB1B2413E7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313" y="2622650"/>
            <a:ext cx="778635" cy="5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528;p72">
            <a:extLst>
              <a:ext uri="{FF2B5EF4-FFF2-40B4-BE49-F238E27FC236}">
                <a16:creationId xmlns:a16="http://schemas.microsoft.com/office/drawing/2014/main" xmlns="" id="{4D06E486-06D5-7543-B4F1-DCC29E5444CE}"/>
              </a:ext>
            </a:extLst>
          </p:cNvPr>
          <p:cNvSpPr/>
          <p:nvPr/>
        </p:nvSpPr>
        <p:spPr>
          <a:xfrm>
            <a:off x="3130439" y="817000"/>
            <a:ext cx="8115630" cy="466300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6469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9"/>
          <p:cNvGrpSpPr/>
          <p:nvPr/>
        </p:nvGrpSpPr>
        <p:grpSpPr>
          <a:xfrm>
            <a:off x="509070" y="2030167"/>
            <a:ext cx="4744481" cy="1232800"/>
            <a:chOff x="308852" y="1242975"/>
            <a:chExt cx="3558361" cy="924600"/>
          </a:xfrm>
        </p:grpSpPr>
        <p:cxnSp>
          <p:nvCxnSpPr>
            <p:cNvPr id="308" name="Google Shape;308;p3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09" name="Google Shape;309;p39"/>
            <p:cNvSpPr txBox="1"/>
            <p:nvPr/>
          </p:nvSpPr>
          <p:spPr>
            <a:xfrm>
              <a:off x="308852" y="1242975"/>
              <a:ext cx="2427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Requirement Collection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Understanding the Problem statement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9"/>
          <p:cNvGrpSpPr/>
          <p:nvPr/>
        </p:nvGrpSpPr>
        <p:grpSpPr>
          <a:xfrm>
            <a:off x="1759753" y="3884967"/>
            <a:ext cx="3414400" cy="1232800"/>
            <a:chOff x="1304465" y="2785350"/>
            <a:chExt cx="2560800" cy="924600"/>
          </a:xfrm>
        </p:grpSpPr>
        <p:cxnSp>
          <p:nvCxnSpPr>
            <p:cNvPr id="311" name="Google Shape;311;p3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2" name="Google Shape;312;p39"/>
            <p:cNvSpPr txBox="1"/>
            <p:nvPr/>
          </p:nvSpPr>
          <p:spPr>
            <a:xfrm>
              <a:off x="1304465" y="2785350"/>
              <a:ext cx="25608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Choosing tech stack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Class design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6307585" y="5365300"/>
            <a:ext cx="4943951" cy="1232800"/>
            <a:chOff x="4657738" y="3744325"/>
            <a:chExt cx="3707963" cy="924600"/>
          </a:xfrm>
        </p:grpSpPr>
        <p:cxnSp>
          <p:nvCxnSpPr>
            <p:cNvPr id="314" name="Google Shape;314;p3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5" name="Google Shape;315;p39"/>
            <p:cNvSpPr txBox="1"/>
            <p:nvPr/>
          </p:nvSpPr>
          <p:spPr>
            <a:xfrm>
              <a:off x="6696500" y="3744325"/>
              <a:ext cx="16692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Designing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UML Artifacts  Architecture design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7043817" y="1246117"/>
            <a:ext cx="5132120" cy="1232800"/>
            <a:chOff x="5209838" y="837350"/>
            <a:chExt cx="3849090" cy="924600"/>
          </a:xfrm>
        </p:grpSpPr>
        <p:sp>
          <p:nvSpPr>
            <p:cNvPr id="317" name="Google Shape;317;p39"/>
            <p:cNvSpPr txBox="1"/>
            <p:nvPr/>
          </p:nvSpPr>
          <p:spPr>
            <a:xfrm>
              <a:off x="6623527" y="837350"/>
              <a:ext cx="2435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Testing &amp; Integration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Validations, Unit tests, </a:t>
              </a:r>
              <a:r>
                <a:rPr lang="en-IN" sz="1600" dirty="0">
                  <a:latin typeface="Roboto"/>
                  <a:ea typeface="Roboto"/>
                  <a:cs typeface="Roboto"/>
                  <a:sym typeface="Roboto"/>
                </a:rPr>
                <a:t>Maintenance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8" name="Google Shape;318;p3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9" name="Google Shape;319;p39"/>
          <p:cNvGrpSpPr/>
          <p:nvPr/>
        </p:nvGrpSpPr>
        <p:grpSpPr>
          <a:xfrm>
            <a:off x="7577650" y="3457333"/>
            <a:ext cx="4711485" cy="1232800"/>
            <a:chOff x="5610288" y="2313350"/>
            <a:chExt cx="3533614" cy="924600"/>
          </a:xfrm>
        </p:grpSpPr>
        <p:cxnSp>
          <p:nvCxnSpPr>
            <p:cNvPr id="320" name="Google Shape;320;p39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1" name="Google Shape;321;p39"/>
            <p:cNvSpPr txBox="1"/>
            <p:nvPr/>
          </p:nvSpPr>
          <p:spPr>
            <a:xfrm>
              <a:off x="6696502" y="2313350"/>
              <a:ext cx="2447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Coding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Console, REST, Dropwizard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3565581" y="1246135"/>
            <a:ext cx="5229600" cy="5221232"/>
            <a:chOff x="2610905" y="610653"/>
            <a:chExt cx="3922200" cy="3922200"/>
          </a:xfrm>
        </p:grpSpPr>
        <p:sp>
          <p:nvSpPr>
            <p:cNvPr id="323" name="Google Shape;323;p3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3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5447167" y="3384752"/>
            <a:ext cx="1466400" cy="94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4533"/>
              <a:t>CRS</a:t>
            </a:r>
            <a:endParaRPr sz="4533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34" y="53401"/>
            <a:ext cx="682967" cy="676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 Cycle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39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"/>
          <p:cNvSpPr txBox="1">
            <a:spLocks noGrp="1"/>
          </p:cNvSpPr>
          <p:nvPr>
            <p:ph type="ctrTitle"/>
          </p:nvPr>
        </p:nvSpPr>
        <p:spPr>
          <a:xfrm>
            <a:off x="1290065" y="2560293"/>
            <a:ext cx="3191435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430" name="Google Shape;430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431" name="Google Shape;43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52EF3759-62CA-7A47-A42F-3079308B4F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499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964" y="483396"/>
            <a:ext cx="10585149" cy="61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5;p30">
            <a:extLst>
              <a:ext uri="{FF2B5EF4-FFF2-40B4-BE49-F238E27FC236}">
                <a16:creationId xmlns:a16="http://schemas.microsoft.com/office/drawing/2014/main" xmlns="" id="{FB84D2EE-7EC0-D44E-89E7-01113BCE5C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77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91c16c8d1_0_0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503" name="Google Shape;503;g891c16c8d1_0_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504" name="Google Shape;504;g891c16c8d1_0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0F373928-6C65-AD45-B6A4-B8F18E7836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913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18</a:t>
            </a:fld>
            <a:endParaRPr sz="1467"/>
          </a:p>
        </p:txBody>
      </p:sp>
      <p:sp>
        <p:nvSpPr>
          <p:cNvPr id="464" name="Google Shape;464;p67"/>
          <p:cNvSpPr/>
          <p:nvPr/>
        </p:nvSpPr>
        <p:spPr>
          <a:xfrm>
            <a:off x="232745" y="332507"/>
            <a:ext cx="2194560" cy="94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67"/>
          <p:cNvSpPr/>
          <p:nvPr/>
        </p:nvSpPr>
        <p:spPr>
          <a:xfrm>
            <a:off x="2612967" y="332509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4993179" y="332507"/>
            <a:ext cx="2194560" cy="9476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67"/>
          <p:cNvSpPr/>
          <p:nvPr/>
        </p:nvSpPr>
        <p:spPr>
          <a:xfrm>
            <a:off x="7373384" y="340820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67"/>
          <p:cNvSpPr/>
          <p:nvPr/>
        </p:nvSpPr>
        <p:spPr>
          <a:xfrm>
            <a:off x="9753600" y="33250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7"/>
          <p:cNvSpPr/>
          <p:nvPr/>
        </p:nvSpPr>
        <p:spPr>
          <a:xfrm>
            <a:off x="2612945" y="1389135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4993179" y="1313402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67"/>
          <p:cNvSpPr/>
          <p:nvPr/>
        </p:nvSpPr>
        <p:spPr>
          <a:xfrm>
            <a:off x="7373384" y="1313399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9753597" y="1313401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67"/>
          <p:cNvSpPr/>
          <p:nvPr/>
        </p:nvSpPr>
        <p:spPr>
          <a:xfrm flipH="1">
            <a:off x="232743" y="1255217"/>
            <a:ext cx="2194559" cy="2576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67"/>
          <p:cNvSpPr/>
          <p:nvPr/>
        </p:nvSpPr>
        <p:spPr>
          <a:xfrm flipH="1">
            <a:off x="2612963" y="1255219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67"/>
          <p:cNvSpPr/>
          <p:nvPr/>
        </p:nvSpPr>
        <p:spPr>
          <a:xfrm flipH="1">
            <a:off x="2610394" y="2294542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67"/>
          <p:cNvSpPr/>
          <p:nvPr/>
        </p:nvSpPr>
        <p:spPr>
          <a:xfrm flipH="1">
            <a:off x="9753600" y="1288464"/>
            <a:ext cx="2194400" cy="50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0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l="9305" t="12930" b="-3"/>
          <a:stretch/>
        </p:blipFill>
        <p:spPr>
          <a:xfrm>
            <a:off x="7772399" y="1864348"/>
            <a:ext cx="1273284" cy="73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169" y="1516441"/>
            <a:ext cx="513003" cy="706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 flipH="1">
            <a:off x="4993317" y="1255217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0" name="Google Shape;480;p67"/>
          <p:cNvSpPr/>
          <p:nvPr/>
        </p:nvSpPr>
        <p:spPr>
          <a:xfrm flipH="1">
            <a:off x="7373455" y="1296773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1" name="Google Shape;481;p67"/>
          <p:cNvSpPr/>
          <p:nvPr/>
        </p:nvSpPr>
        <p:spPr>
          <a:xfrm flipH="1">
            <a:off x="2613017" y="4934549"/>
            <a:ext cx="2194400" cy="52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5">
            <a:alphaModFix/>
          </a:blip>
          <a:srcRect l="21652" t="23254" r="22961" b="21405"/>
          <a:stretch/>
        </p:blipFill>
        <p:spPr>
          <a:xfrm>
            <a:off x="2799999" y="5519894"/>
            <a:ext cx="1693680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701" y="2542501"/>
            <a:ext cx="947633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5633" y="3639395"/>
            <a:ext cx="1273267" cy="72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7232" y="3591571"/>
            <a:ext cx="826800" cy="88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4072" y="1618919"/>
            <a:ext cx="1466499" cy="10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8401" y="4488668"/>
            <a:ext cx="1049233" cy="104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4544" y="2851355"/>
            <a:ext cx="1529333" cy="14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8623" y="2782000"/>
            <a:ext cx="2044092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28851" y="2023999"/>
            <a:ext cx="2044067" cy="113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5934" y="1618933"/>
            <a:ext cx="1406533" cy="133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5000" y="3687117"/>
            <a:ext cx="1928400" cy="8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09972" y="3294201"/>
            <a:ext cx="1881861" cy="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160834" y="4368767"/>
            <a:ext cx="1529333" cy="152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2;p38">
            <a:extLst>
              <a:ext uri="{FF2B5EF4-FFF2-40B4-BE49-F238E27FC236}">
                <a16:creationId xmlns:a16="http://schemas.microsoft.com/office/drawing/2014/main" xmlns="" id="{9233FD39-E2BB-2947-AA64-8F2CD4F2923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14137" y="2682466"/>
            <a:ext cx="1032862" cy="78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5;p30">
            <a:extLst>
              <a:ext uri="{FF2B5EF4-FFF2-40B4-BE49-F238E27FC236}">
                <a16:creationId xmlns:a16="http://schemas.microsoft.com/office/drawing/2014/main" xmlns="" id="{25535D26-F400-884C-A4B9-E4FAF2743EE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063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545" name="Google Shape;545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50" b="-21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1D56B6FC-9AAF-624C-8305-79E8C88D44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7800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2</a:t>
            </a:fld>
            <a:endParaRPr sz="1467"/>
          </a:p>
        </p:txBody>
      </p:sp>
      <p:sp>
        <p:nvSpPr>
          <p:cNvPr id="218" name="Google Shape;218;p52"/>
          <p:cNvSpPr txBox="1">
            <a:spLocks noGrp="1"/>
          </p:cNvSpPr>
          <p:nvPr>
            <p:ph type="title"/>
          </p:nvPr>
        </p:nvSpPr>
        <p:spPr>
          <a:xfrm>
            <a:off x="522619" y="441263"/>
            <a:ext cx="3400000" cy="4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28571"/>
              </a:lnSpc>
              <a:buSzPts val="2100"/>
            </a:pPr>
            <a:r>
              <a:rPr lang="en" sz="28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Stakeholders</a:t>
            </a:r>
            <a:endParaRPr sz="20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6" y="441263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20" name="Google Shape;220;p52"/>
          <p:cNvSpPr/>
          <p:nvPr/>
        </p:nvSpPr>
        <p:spPr>
          <a:xfrm>
            <a:off x="522619" y="1154415"/>
            <a:ext cx="366937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389" lvl="1" indent="-4572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</a:t>
            </a:r>
            <a:r>
              <a:rPr lang="en" sz="20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Balyan</a:t>
            </a:r>
            <a:endParaRPr lang="en"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chemeClr val="dk1"/>
              </a:buClr>
              <a:buSzPts val="1400"/>
            </a:pPr>
            <a:endParaRPr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Training Coordinators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</a:t>
            </a:r>
            <a:r>
              <a:rPr lang="en-IN" sz="20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Gajraj</a:t>
            </a:r>
            <a:endParaRPr lang="en-IN" sz="20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Khushboo (Order Trainings)</a:t>
            </a: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-I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Pooja Sudarshan</a:t>
            </a: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189" lvl="1">
              <a:buClr>
                <a:srgbClr val="000000"/>
              </a:buClr>
              <a:buSzPts val="1400"/>
            </a:pPr>
            <a:endParaRPr sz="18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" name="Google Shape;135;p30">
            <a:extLst>
              <a:ext uri="{FF2B5EF4-FFF2-40B4-BE49-F238E27FC236}">
                <a16:creationId xmlns:a16="http://schemas.microsoft.com/office/drawing/2014/main" xmlns="" id="{27384B08-D8AE-804A-8107-7463D00741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284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D018238-960F-2C4F-952E-43A75C06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5561081"/>
              </p:ext>
            </p:extLst>
          </p:nvPr>
        </p:nvGraphicFramePr>
        <p:xfrm>
          <a:off x="578068" y="719666"/>
          <a:ext cx="10941268" cy="56692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0634">
                  <a:extLst>
                    <a:ext uri="{9D8B030D-6E8A-4147-A177-3AD203B41FA5}">
                      <a16:colId xmlns:a16="http://schemas.microsoft.com/office/drawing/2014/main" xmlns="" val="1844343561"/>
                    </a:ext>
                  </a:extLst>
                </a:gridCol>
                <a:gridCol w="5470634">
                  <a:extLst>
                    <a:ext uri="{9D8B030D-6E8A-4147-A177-3AD203B41FA5}">
                      <a16:colId xmlns:a16="http://schemas.microsoft.com/office/drawing/2014/main" xmlns="" val="1101736486"/>
                    </a:ext>
                  </a:extLst>
                </a:gridCol>
              </a:tblGrid>
              <a:tr h="6647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832947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lang="en-IN" sz="20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985125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 on multiple environments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7639900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server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Postman ,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6898954"/>
                  </a:ext>
                </a:extLst>
              </a:tr>
            </a:tbl>
          </a:graphicData>
        </a:graphic>
      </p:graphicFrame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C45FF535-8E6E-0A43-9C73-15D008B236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847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"/>
          <p:cNvSpPr txBox="1">
            <a:spLocks noGrp="1"/>
          </p:cNvSpPr>
          <p:nvPr>
            <p:ph type="ctrTitle"/>
          </p:nvPr>
        </p:nvSpPr>
        <p:spPr>
          <a:xfrm>
            <a:off x="1639614" y="2857678"/>
            <a:ext cx="2480441" cy="66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CRS Demo</a:t>
            </a:r>
            <a:endParaRPr dirty="0"/>
          </a:p>
        </p:txBody>
      </p:sp>
      <p:sp>
        <p:nvSpPr>
          <p:cNvPr id="552" name="Google Shape;552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53" name="Google Shape;553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9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724E57D1-E1F1-3E48-A8EA-FA7A9D92C0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2793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4F21F6-1A50-9148-B816-DBEAF50D14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96409"/>
          </a:xfrm>
          <a:prstGeom prst="rect">
            <a:avLst/>
          </a:prstGeom>
        </p:spPr>
      </p:pic>
      <p:pic>
        <p:nvPicPr>
          <p:cNvPr id="11" name="Google Shape;135;p30">
            <a:extLst>
              <a:ext uri="{FF2B5EF4-FFF2-40B4-BE49-F238E27FC236}">
                <a16:creationId xmlns:a16="http://schemas.microsoft.com/office/drawing/2014/main" xmlns="" id="{B39256EE-E248-E844-B3CE-E5A66D9AD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19326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>
            <a:spLocks noGrp="1"/>
          </p:cNvSpPr>
          <p:nvPr>
            <p:ph type="ctrTitle"/>
          </p:nvPr>
        </p:nvSpPr>
        <p:spPr>
          <a:xfrm>
            <a:off x="1346609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3600"/>
            </a:pPr>
            <a:r>
              <a:rPr lang="en" sz="4800"/>
              <a:t>Thank you</a:t>
            </a:r>
            <a:endParaRPr sz="1467"/>
          </a:p>
        </p:txBody>
      </p:sp>
      <p:sp>
        <p:nvSpPr>
          <p:cNvPr id="571" name="Google Shape;571;p7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4" name="Google Shape;135;p30">
            <a:extLst>
              <a:ext uri="{FF2B5EF4-FFF2-40B4-BE49-F238E27FC236}">
                <a16:creationId xmlns:a16="http://schemas.microsoft.com/office/drawing/2014/main" xmlns="" id="{89A45F44-E3DE-734E-8D21-869BAE26A9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427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20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3</a:t>
            </a:fld>
            <a:endParaRPr sz="1467"/>
          </a:p>
        </p:txBody>
      </p:sp>
      <p:graphicFrame>
        <p:nvGraphicFramePr>
          <p:cNvPr id="263" name="Google Shape;263;p55"/>
          <p:cNvGraphicFramePr/>
          <p:nvPr>
            <p:extLst>
              <p:ext uri="{D42A27DB-BD31-4B8C-83A1-F6EECF244321}">
                <p14:modId xmlns:p14="http://schemas.microsoft.com/office/powerpoint/2010/main" xmlns="" val="2627377552"/>
              </p:ext>
            </p:extLst>
          </p:nvPr>
        </p:nvGraphicFramePr>
        <p:xfrm>
          <a:off x="94592" y="578070"/>
          <a:ext cx="12023835" cy="6461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79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9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261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Timeline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1,2,3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(19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 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– 21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00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4,5,6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(24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26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7,8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(27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28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Jersey and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REST API Development using Jersey and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framework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2526660" y="-1"/>
            <a:ext cx="7452491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0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FRAMEWORK</a:t>
            </a:r>
            <a:endParaRPr sz="3067" b="1" dirty="0">
              <a:solidFill>
                <a:schemeClr val="tx1">
                  <a:lumMod val="50000"/>
                  <a:lumOff val="50000"/>
                </a:schemeClr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F0E05B7D-D758-9246-B38C-11ADA08B3B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925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 dirty="0"/>
              <a:t>  Our next starts</a:t>
            </a:r>
            <a:endParaRPr sz="2800" b="1" dirty="0"/>
          </a:p>
        </p:txBody>
      </p:sp>
      <p:sp>
        <p:nvSpPr>
          <p:cNvPr id="208" name="Google Shape;208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6554099" y="3167390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8EF5584E-4276-3B40-ACB8-875694A62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914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2606562" y="4849422"/>
            <a:ext cx="6736400" cy="755200"/>
          </a:xfrm>
          <a:prstGeom prst="trapezoid">
            <a:avLst>
              <a:gd name="adj" fmla="val 77942"/>
            </a:avLst>
          </a:prstGeom>
          <a:solidFill>
            <a:schemeClr val="accent2">
              <a:lumMod val="75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6,91,200 Seconds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3307601" y="3977363"/>
            <a:ext cx="5350400" cy="751200"/>
          </a:xfrm>
          <a:prstGeom prst="trapezoid">
            <a:avLst>
              <a:gd name="adj" fmla="val 79447"/>
            </a:avLst>
          </a:prstGeom>
          <a:solidFill>
            <a:schemeClr val="accent2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11,520 Minutes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4005870" y="3170758"/>
            <a:ext cx="3973600" cy="714800"/>
          </a:xfrm>
          <a:prstGeom prst="trapezoid">
            <a:avLst>
              <a:gd name="adj" fmla="val 80814"/>
            </a:avLst>
          </a:pr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192 Hours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4654262" y="2341635"/>
            <a:ext cx="2710000" cy="720800"/>
          </a:xfrm>
          <a:prstGeom prst="trapezoid">
            <a:avLst>
              <a:gd name="adj" fmla="val 80134"/>
            </a:avLst>
          </a:prstGeom>
          <a:solidFill>
            <a:schemeClr val="accent2">
              <a:lumMod val="40000"/>
              <a:lumOff val="6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8 Days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1977562" y="5725473"/>
            <a:ext cx="8030000" cy="756800"/>
          </a:xfrm>
          <a:prstGeom prst="trapezoid">
            <a:avLst>
              <a:gd name="adj" fmla="val 75512"/>
            </a:avLst>
          </a:prstGeom>
          <a:solidFill>
            <a:schemeClr val="accent2">
              <a:lumMod val="5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5276333" y="1359125"/>
            <a:ext cx="1470000" cy="901600"/>
          </a:xfrm>
          <a:prstGeom prst="triangle">
            <a:avLst>
              <a:gd name="adj" fmla="val 47763"/>
            </a:avLst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33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Program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626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6" name="Google Shape;346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47" name="Google Shape;347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5" r="11344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338A8A5A-8772-9645-BA5A-51E5BE2260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561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772367" y="1280000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4963764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 smtClean="0"/>
              <a:t>Kunal</a:t>
            </a:r>
            <a:endParaRPr sz="2400" b="1" dirty="0"/>
          </a:p>
        </p:txBody>
      </p:sp>
      <p:sp>
        <p:nvSpPr>
          <p:cNvPr id="142" name="Google Shape;142;p31"/>
          <p:cNvSpPr txBox="1"/>
          <p:nvPr/>
        </p:nvSpPr>
        <p:spPr>
          <a:xfrm>
            <a:off x="8939551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Praful</a:t>
            </a:r>
            <a:endParaRPr sz="2400" b="1" dirty="0"/>
          </a:p>
        </p:txBody>
      </p:sp>
      <p:sp>
        <p:nvSpPr>
          <p:cNvPr id="143" name="Google Shape;143;p31"/>
          <p:cNvSpPr txBox="1"/>
          <p:nvPr/>
        </p:nvSpPr>
        <p:spPr>
          <a:xfrm>
            <a:off x="937526" y="315136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Aditya</a:t>
            </a:r>
            <a:endParaRPr sz="2400" b="1" dirty="0"/>
          </a:p>
        </p:txBody>
      </p:sp>
      <p:sp>
        <p:nvSpPr>
          <p:cNvPr id="144" name="Google Shape;144;p31"/>
          <p:cNvSpPr/>
          <p:nvPr/>
        </p:nvSpPr>
        <p:spPr>
          <a:xfrm>
            <a:off x="8793551" y="4074633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8696632" y="3138906"/>
            <a:ext cx="230899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 err="1"/>
              <a:t>Harshwardhan</a:t>
            </a:r>
            <a:endParaRPr sz="2400" b="1" dirty="0"/>
          </a:p>
        </p:txBody>
      </p:sp>
      <p:sp>
        <p:nvSpPr>
          <p:cNvPr id="146" name="Google Shape;146;p31"/>
          <p:cNvSpPr txBox="1"/>
          <p:nvPr/>
        </p:nvSpPr>
        <p:spPr>
          <a:xfrm>
            <a:off x="913550" y="6242487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Keshav</a:t>
            </a:r>
            <a:endParaRPr sz="2400" b="1" dirty="0"/>
          </a:p>
        </p:txBody>
      </p:sp>
      <p:sp>
        <p:nvSpPr>
          <p:cNvPr id="147" name="Google Shape;147;p31"/>
          <p:cNvSpPr txBox="1"/>
          <p:nvPr/>
        </p:nvSpPr>
        <p:spPr>
          <a:xfrm>
            <a:off x="4963764" y="3310491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Ankit</a:t>
            </a:r>
            <a:endParaRPr sz="2400" b="1" dirty="0"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1845750" y="-100027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Overview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B4D1A58-75CA-994D-85EC-4F500182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7" y="817000"/>
            <a:ext cx="2487994" cy="234534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746C7C-AD74-9442-BE12-F2FD3133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204" y="3826502"/>
            <a:ext cx="3188476" cy="253952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DE3B3EC-8F74-1042-ADCD-CBB0DA584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13" t="16481" r="11261" b="10262"/>
          <a:stretch/>
        </p:blipFill>
        <p:spPr>
          <a:xfrm>
            <a:off x="8696632" y="3936862"/>
            <a:ext cx="2395931" cy="2429167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030323-D98A-8448-947B-1E6303912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696" y="668938"/>
            <a:ext cx="2463929" cy="2469968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10BF885-390B-4A40-B667-9E203A19E4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9133"/>
          <a:stretch/>
        </p:blipFill>
        <p:spPr>
          <a:xfrm>
            <a:off x="4458545" y="668938"/>
            <a:ext cx="2783015" cy="2621462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E16BFFD-448F-0749-BA8A-AFAAAD7B95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4667"/>
          <a:stretch/>
        </p:blipFill>
        <p:spPr>
          <a:xfrm>
            <a:off x="675848" y="3754419"/>
            <a:ext cx="2367304" cy="26116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51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416" t="6559" r="79844" b="27043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162" name="Google Shape;162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14"/>
          <a:stretch/>
        </p:blipFill>
        <p:spPr>
          <a:xfrm>
            <a:off x="609620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/>
          <a:p>
            <a:pPr>
              <a:buClr>
                <a:srgbClr val="000000"/>
              </a:buClr>
              <a:buSzPts val="5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500"/>
              </a:pPr>
              <a:t>8</a:t>
            </a:fld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1537117" y="3819290"/>
            <a:ext cx="3954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</a:rPr>
              <a:t>Tech Stack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1561550" y="2006046"/>
            <a:ext cx="4537233" cy="54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dk1"/>
                </a:solidFill>
              </a:rPr>
              <a:t>Brief overview of the Problem Statement</a:t>
            </a:r>
            <a:endParaRPr lang="en-IN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sz="1467" dirty="0"/>
          </a:p>
          <a:p>
            <a:pPr>
              <a:buClr>
                <a:srgbClr val="000000"/>
              </a:buClr>
              <a:buSzPts val="1400"/>
            </a:pP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32"/>
          <p:cNvGrpSpPr/>
          <p:nvPr/>
        </p:nvGrpSpPr>
        <p:grpSpPr>
          <a:xfrm>
            <a:off x="356000" y="1388904"/>
            <a:ext cx="6349600" cy="4813008"/>
            <a:chOff x="323565" y="688737"/>
            <a:chExt cx="4883881" cy="4813008"/>
          </a:xfrm>
        </p:grpSpPr>
        <p:sp>
          <p:nvSpPr>
            <p:cNvPr id="167" name="Google Shape;167;p32"/>
            <p:cNvSpPr/>
            <p:nvPr/>
          </p:nvSpPr>
          <p:spPr>
            <a:xfrm>
              <a:off x="323572" y="742634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323570" y="1355572"/>
              <a:ext cx="929400" cy="4890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323568" y="1967059"/>
              <a:ext cx="929400" cy="4890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323568" y="2553322"/>
              <a:ext cx="929400" cy="489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323567" y="3170821"/>
              <a:ext cx="929400" cy="489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323565" y="3788320"/>
              <a:ext cx="929400" cy="48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323565" y="4405820"/>
              <a:ext cx="929400" cy="48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323565" y="5012745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5" name="Google Shape;175;p32"/>
            <p:cNvSpPr txBox="1"/>
            <p:nvPr/>
          </p:nvSpPr>
          <p:spPr>
            <a:xfrm>
              <a:off x="1253067" y="68873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Project Goals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 txBox="1"/>
            <p:nvPr/>
          </p:nvSpPr>
          <p:spPr>
            <a:xfrm>
              <a:off x="1250830" y="190401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Development Cycle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 txBox="1"/>
            <p:nvPr/>
          </p:nvSpPr>
          <p:spPr>
            <a:xfrm>
              <a:off x="1250830" y="26131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 txBox="1"/>
            <p:nvPr/>
          </p:nvSpPr>
          <p:spPr>
            <a:xfrm>
              <a:off x="1253134" y="373510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Learnings &amp; Challenges 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 txBox="1"/>
            <p:nvPr/>
          </p:nvSpPr>
          <p:spPr>
            <a:xfrm>
              <a:off x="1253117" y="445465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 txBox="1"/>
            <p:nvPr/>
          </p:nvSpPr>
          <p:spPr>
            <a:xfrm>
              <a:off x="1253146" y="50830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2"/>
          <p:cNvSpPr txBox="1"/>
          <p:nvPr/>
        </p:nvSpPr>
        <p:spPr>
          <a:xfrm>
            <a:off x="505933" y="315600"/>
            <a:ext cx="51528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3733" b="1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811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391" name="Google Shape;391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5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xmlns="" id="{1826B057-2AE6-AC45-A7DF-38264A9E10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575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598</Words>
  <Application>Microsoft Macintosh PowerPoint</Application>
  <PresentationFormat>Custom</PresentationFormat>
  <Paragraphs>240</Paragraphs>
  <Slides>23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Stakeholders</vt:lpstr>
      <vt:lpstr>Slide 3</vt:lpstr>
      <vt:lpstr>  Our next starts</vt:lpstr>
      <vt:lpstr>Slide 5</vt:lpstr>
      <vt:lpstr>Our Team</vt:lpstr>
      <vt:lpstr>Slide 7</vt:lpstr>
      <vt:lpstr>Slide 8</vt:lpstr>
      <vt:lpstr>Project Goals</vt:lpstr>
      <vt:lpstr>Problem Statement</vt:lpstr>
      <vt:lpstr>Slide 11</vt:lpstr>
      <vt:lpstr>Slide 12</vt:lpstr>
      <vt:lpstr>Slide 13</vt:lpstr>
      <vt:lpstr>Slide 14</vt:lpstr>
      <vt:lpstr>Engineering Practices</vt:lpstr>
      <vt:lpstr>Slide 16</vt:lpstr>
      <vt:lpstr>Tech Stack</vt:lpstr>
      <vt:lpstr>Slide 18</vt:lpstr>
      <vt:lpstr>Challenges  &amp; Learnings</vt:lpstr>
      <vt:lpstr>Slide 20</vt:lpstr>
      <vt:lpstr>CRS Demo</vt:lpstr>
      <vt:lpstr>Slide 22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Suraj</dc:creator>
  <cp:lastModifiedBy>Administrator</cp:lastModifiedBy>
  <cp:revision>19</cp:revision>
  <dcterms:created xsi:type="dcterms:W3CDTF">2021-05-27T17:57:05Z</dcterms:created>
  <dcterms:modified xsi:type="dcterms:W3CDTF">2021-05-28T09:41:03Z</dcterms:modified>
</cp:coreProperties>
</file>